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4" r:id="rId4"/>
    <p:sldId id="273" r:id="rId5"/>
    <p:sldId id="274" r:id="rId6"/>
    <p:sldId id="275" r:id="rId7"/>
    <p:sldId id="276" r:id="rId8"/>
    <p:sldId id="278" r:id="rId9"/>
    <p:sldId id="269" r:id="rId10"/>
    <p:sldId id="277" r:id="rId11"/>
    <p:sldId id="272" r:id="rId12"/>
    <p:sldId id="261" r:id="rId13"/>
    <p:sldId id="265" r:id="rId14"/>
    <p:sldId id="270" r:id="rId15"/>
    <p:sldId id="271" r:id="rId16"/>
  </p:sldIdLst>
  <p:sldSz cx="10693400" cy="7561263"/>
  <p:notesSz cx="6807200" cy="9939338"/>
  <p:defaultTextStyle>
    <a:defPPr>
      <a:defRPr lang="ja-JP"/>
    </a:defPPr>
    <a:lvl1pPr marL="0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21514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43030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64545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86060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607575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129090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50607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72123" algn="l" defTabSz="10430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奈央" initials="小林奈央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21" autoAdjust="0"/>
    <p:restoredTop sz="94660"/>
  </p:normalViewPr>
  <p:slideViewPr>
    <p:cSldViewPr>
      <p:cViewPr varScale="1">
        <p:scale>
          <a:sx n="85" d="100"/>
          <a:sy n="85" d="100"/>
        </p:scale>
        <p:origin x="96" y="63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EC987-4740-4762-B8E0-8A975F3D5DA7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47071-5493-4FF4-A31E-56DDA72F1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9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1110"/>
            <a:ext cx="10692000" cy="75587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4933" y="1337424"/>
            <a:ext cx="8370279" cy="1604454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02484" y="3060551"/>
            <a:ext cx="6552728" cy="121764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521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85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1110"/>
            <a:ext cx="10692000" cy="75587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0196" y="302802"/>
            <a:ext cx="9348534" cy="88554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0196" y="1463743"/>
            <a:ext cx="9348534" cy="49900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8F62-4B69-4807-A995-6ABEF3369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5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10196" y="302802"/>
            <a:ext cx="9348534" cy="1207704"/>
          </a:xfrm>
          <a:prstGeom prst="rect">
            <a:avLst/>
          </a:prstGeom>
        </p:spPr>
        <p:txBody>
          <a:bodyPr vert="horz" lIns="104304" tIns="52151" rIns="104304" bIns="52151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3060" y="1620391"/>
            <a:ext cx="9375670" cy="5238642"/>
          </a:xfrm>
          <a:prstGeom prst="rect">
            <a:avLst/>
          </a:prstGeom>
        </p:spPr>
        <p:txBody>
          <a:bodyPr vert="horz" lIns="104304" tIns="52151" rIns="104304" bIns="52151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4" tIns="52151" rIns="104304" bIns="5215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104304" tIns="52151" rIns="104304" bIns="5215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8F62-4B69-4807-A995-6ABEF3369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9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1043030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36" indent="-391136" algn="l" defTabSz="10430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63" indent="-325948" algn="l" defTabSz="10430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88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02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17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332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850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365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879" indent="-260758" algn="l" defTabSz="10430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14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30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45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60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75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90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07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123" algn="l" defTabSz="10430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773" y="1116334"/>
            <a:ext cx="9955212" cy="2711357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ja-JP" altLang="en-US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</a:t>
            </a:r>
            <a:r>
              <a:rPr lang="ja-JP" altLang="en-US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がい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学生支援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フォローアップ勉強会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57015" y="3827692"/>
            <a:ext cx="6552728" cy="3744416"/>
          </a:xfrm>
        </p:spPr>
        <p:txBody>
          <a:bodyPr>
            <a:normAutofit/>
          </a:bodyPr>
          <a:lstStyle/>
          <a:p>
            <a:r>
              <a:rPr kumimoji="1" lang="ja-JP" altLang="en-US" sz="4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DaunPenh" panose="01010101010101010101" pitchFamily="2" charset="0"/>
              </a:rPr>
              <a:t>～代筆講座～</a:t>
            </a:r>
            <a:endParaRPr kumimoji="1" lang="en-US" altLang="ja-JP" sz="4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DaunPenh" panose="01010101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コミュニケーションが大事・・・</a:t>
            </a:r>
            <a:endParaRPr kumimoji="1"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でも</a:t>
            </a:r>
            <a:endParaRPr kumimoji="1"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 u="sng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どうやってコミュニケーションをとればいいの？</a:t>
            </a:r>
            <a:endParaRPr lang="en-US" altLang="ja-JP" sz="3200" u="sng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72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6180" y="252239"/>
            <a:ext cx="9348534" cy="885542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コミュニケーションのとり方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0196" y="1548383"/>
            <a:ext cx="964907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例</a:t>
            </a:r>
            <a:endParaRPr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何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を書いたらいい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</a:t>
            </a:r>
            <a:endParaRPr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</a:t>
            </a:r>
            <a:r>
              <a:rPr lang="en-US" altLang="ja-JP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説明だけ、説明＋雑談</a:t>
            </a:r>
            <a:r>
              <a:rPr lang="en-US" altLang="ja-JP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</a:p>
          <a:p>
            <a:endParaRPr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どう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やって書けばいい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</a:t>
            </a:r>
            <a:endParaRPr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</a:t>
            </a:r>
            <a:r>
              <a:rPr lang="en-US" altLang="ja-JP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文章で、図で、箇条書きで</a:t>
            </a:r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</a:p>
          <a:p>
            <a:endParaRPr lang="en-US" altLang="ja-JP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その他、利用学生の希望</a:t>
            </a:r>
            <a:endParaRPr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</a:t>
            </a:r>
            <a:r>
              <a:rPr lang="en-US" altLang="ja-JP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例　色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の使い方、筆記用具</a:t>
            </a:r>
            <a:r>
              <a:rPr lang="en-US" altLang="ja-JP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</a:p>
          <a:p>
            <a:pPr marL="0" indent="0">
              <a:buNone/>
            </a:pP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06340" y="252239"/>
            <a:ext cx="6552728" cy="914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97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98428" y="612279"/>
            <a:ext cx="5832627" cy="818096"/>
          </a:xfrm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実際</a:t>
            </a: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に代筆をしてみよう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！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043691" y="1978925"/>
            <a:ext cx="9348534" cy="1740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これまでの内容を踏まえ、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今から実際に代筆をしていただきます。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2245" y="3690513"/>
            <a:ext cx="8988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まずは隣りどうしで２人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ペアになってください。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2245" y="4972570"/>
            <a:ext cx="8876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次に、どのようなノートが分かりやすいか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をお互いに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伝えてください</a:t>
            </a:r>
            <a:r>
              <a:rPr lang="ja-JP" altLang="en-US" sz="3200" dirty="0"/>
              <a:t>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853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074892" y="5868863"/>
            <a:ext cx="3240360" cy="792088"/>
          </a:xfrm>
        </p:spPr>
        <p:txBody>
          <a:bodyPr/>
          <a:lstStyle/>
          <a:p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音声２０分間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314252" y="1764407"/>
            <a:ext cx="8784976" cy="3168352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1731" y="2409864"/>
            <a:ext cx="80648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それでは！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Aft>
                <a:spcPts val="1200"/>
              </a:spcAft>
            </a:pP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今ペアの方から聞いたことを意識して、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実際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に代筆をしてみましょう！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52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0527" y="706636"/>
            <a:ext cx="3384376" cy="885542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振り返り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7352" y="2186383"/>
            <a:ext cx="9073008" cy="2664296"/>
          </a:xfrm>
          <a:prstGeom prst="rect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5384" y="2738433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①　グループで書いたノートを見せ合って</a:t>
            </a:r>
            <a:endParaRPr kumimoji="1" lang="en-US" altLang="ja-JP" sz="28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意見交換</a:t>
            </a:r>
            <a:endParaRPr kumimoji="1" lang="ja-JP" altLang="en-US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31268" y="3794556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②　感想用紙に</a:t>
            </a:r>
            <a:endParaRPr kumimoji="1" lang="en-US" altLang="ja-JP" sz="28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今日の感想を書いてください。</a:t>
            </a:r>
            <a:endParaRPr kumimoji="1" lang="ja-JP" altLang="en-US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74948" y="5580831"/>
            <a:ext cx="383431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時間：①と②で</a:t>
            </a:r>
            <a:endParaRPr kumimoji="1" lang="en-US" altLang="ja-JP" sz="28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２０分間</a:t>
            </a:r>
            <a:endParaRPr kumimoji="1" lang="ja-JP" altLang="en-US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7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280089" y="1836415"/>
            <a:ext cx="808747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皆さん</a:t>
            </a:r>
            <a:endParaRPr lang="en-US" altLang="ja-JP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altLang="ja-JP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ja-JP" alt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ありがとうございました</a:t>
            </a:r>
            <a:endParaRPr lang="en-US" altLang="ja-JP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93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79841" y="319589"/>
            <a:ext cx="5688632" cy="813534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サポートの種類</a:t>
            </a:r>
            <a:r>
              <a:rPr lang="ja-JP" altLang="en-US" sz="3800" b="1" dirty="0" smtClean="0">
                <a:solidFill>
                  <a:schemeClr val="accent5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ja-JP" altLang="en-US" sz="3800" b="1" dirty="0">
              <a:latin typeface="Segoe Print" panose="02000600000000000000" pitchFamily="2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386260" y="1692399"/>
            <a:ext cx="8280920" cy="56368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①移動介助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②食事介助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③代筆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④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ノートテイク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⑤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パソコンテイク（ＰＣ通訳）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⑥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字幕付け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⑦ガイドヘルプ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⑧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点訳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/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テキスト化　　　　　　　　　など・・・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363390" y="348101"/>
            <a:ext cx="6192688" cy="7833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4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9943" y="302801"/>
            <a:ext cx="7950620" cy="1260210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代筆とは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…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21347" y="1795827"/>
            <a:ext cx="9062110" cy="5081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sz="396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969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体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の不自由な学生の代わりに</a:t>
            </a:r>
            <a:endParaRPr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ノートを書くサポート</a:t>
            </a:r>
            <a:endParaRPr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396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396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3969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396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3969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396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034332" y="612279"/>
            <a:ext cx="554461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5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0276" y="324247"/>
            <a:ext cx="7488832" cy="885542"/>
          </a:xfrm>
        </p:spPr>
        <p:txBody>
          <a:bodyPr>
            <a:normAutofit/>
          </a:bodyPr>
          <a:lstStyle/>
          <a:p>
            <a:r>
              <a:rPr lang="ja-JP" altLang="en-US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代筆へのギモン</a:t>
            </a:r>
            <a:endParaRPr kumimoji="1"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・どうやってやるの？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・大事なことは？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14452" y="296564"/>
            <a:ext cx="417646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07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5365" y="167059"/>
            <a:ext cx="9348534" cy="885542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代筆のやりかた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54212" y="1434549"/>
            <a:ext cx="9715986" cy="581509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en-US" altLang="ja-JP" sz="6700" kern="100" dirty="0" smtClean="0">
              <a:latin typeface="Century"/>
              <a:ea typeface="ＭＳ ゴシック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①　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教科名</a:t>
            </a:r>
            <a:r>
              <a:rPr lang="ja-JP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、日付、ページ数を記入</a:t>
            </a:r>
          </a:p>
          <a:p>
            <a:pPr marL="0" indent="0" algn="just">
              <a:spcAft>
                <a:spcPts val="0"/>
              </a:spcAft>
              <a:buNone/>
            </a:pPr>
            <a:endParaRPr lang="en-US" altLang="ja-JP" sz="9600" kern="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②　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板書</a:t>
            </a:r>
            <a:r>
              <a:rPr lang="ja-JP" altLang="en-US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、</a:t>
            </a: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それ以外のこと（説明、雑談）を書きとる</a:t>
            </a:r>
            <a:endParaRPr lang="en-US" altLang="ja-JP" sz="9600" kern="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ja-JP" sz="9600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③　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授業</a:t>
            </a:r>
            <a:r>
              <a:rPr lang="ja-JP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終了後、ルーズリーフ・筆記用具を利用学生に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返却</a:t>
            </a: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、</a:t>
            </a:r>
            <a:endParaRPr lang="en-US" altLang="ja-JP" sz="9600" kern="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en-US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　</a:t>
            </a: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　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机を元あった場所</a:t>
            </a: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に片づける　</a:t>
            </a:r>
            <a:r>
              <a:rPr lang="ja-JP" altLang="en-US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　</a:t>
            </a: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　　　</a:t>
            </a:r>
            <a:endParaRPr lang="ja-JP" altLang="ja-JP" sz="9600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>
              <a:buNone/>
            </a:pPr>
            <a:r>
              <a:rPr lang="en-US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 </a:t>
            </a:r>
            <a:endParaRPr lang="ja-JP" altLang="ja-JP" sz="9600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【留意点</a:t>
            </a:r>
            <a:r>
              <a:rPr lang="ja-JP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】</a:t>
            </a:r>
          </a:p>
          <a:p>
            <a:pPr marL="133350" lvl="0" algn="just"/>
            <a:endParaRPr lang="en-US" altLang="ja-JP" sz="9600" kern="100" dirty="0" smtClean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133350" lvl="0" algn="just"/>
            <a:r>
              <a:rPr lang="ja-JP" altLang="ja-JP" sz="9600" kern="1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出来る</a:t>
            </a:r>
            <a:r>
              <a:rPr lang="ja-JP" altLang="ja-JP" sz="9600" kern="1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限り</a:t>
            </a:r>
            <a:r>
              <a:rPr lang="ja-JP" altLang="ja-JP" sz="9600" kern="1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利用学生がノートを見ながら受講できるよう</a:t>
            </a:r>
            <a:r>
              <a:rPr lang="ja-JP" altLang="ja-JP" sz="9600" kern="1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に配慮する</a:t>
            </a:r>
          </a:p>
          <a:p>
            <a:pPr marL="266700" indent="-266700" algn="just">
              <a:spcBef>
                <a:spcPts val="600"/>
              </a:spcBef>
              <a:spcAft>
                <a:spcPts val="0"/>
              </a:spcAft>
            </a:pPr>
            <a:endParaRPr lang="en-US" altLang="ja-JP" sz="9600" kern="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266700" indent="-266700" algn="just">
              <a:spcBef>
                <a:spcPts val="600"/>
              </a:spcBef>
              <a:spcAft>
                <a:spcPts val="0"/>
              </a:spcAft>
            </a:pP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利用</a:t>
            </a:r>
            <a:r>
              <a:rPr lang="ja-JP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学生が</a:t>
            </a:r>
            <a:r>
              <a:rPr lang="ja-JP" altLang="ja-JP" sz="9600" b="1" kern="100" dirty="0">
                <a:solidFill>
                  <a:srgbClr val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明らかに授業に取り組もうとしていない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場合</a:t>
            </a:r>
            <a:endParaRPr lang="en-US" altLang="ja-JP" sz="9600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marL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ja-JP" altLang="en-US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　　</a:t>
            </a:r>
            <a:r>
              <a:rPr lang="ja-JP" altLang="ja-JP" sz="9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→</a:t>
            </a:r>
            <a:r>
              <a:rPr lang="ja-JP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サポートを</a:t>
            </a:r>
            <a:r>
              <a:rPr lang="ja-JP" altLang="ja-JP" sz="96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中断</a:t>
            </a:r>
            <a:r>
              <a:rPr lang="ja-JP" altLang="ja-JP" sz="96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し、授業後に</a:t>
            </a:r>
            <a:r>
              <a:rPr lang="ja-JP" altLang="ja-JP" sz="96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/>
              </a:rPr>
              <a:t>支援室へ報告</a:t>
            </a:r>
            <a:endParaRPr lang="ja-JP" altLang="ja-JP" sz="9600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8000" kern="100" dirty="0" smtClean="0">
              <a:latin typeface="+mj-lt"/>
              <a:ea typeface="ＭＳ ゴシック"/>
              <a:cs typeface="Times New Roman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25316"/>
            <a:ext cx="1847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57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042444" y="230008"/>
            <a:ext cx="525658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54" y="1313238"/>
            <a:ext cx="4525353" cy="6015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テキスト ボックス 6"/>
          <p:cNvSpPr txBox="1"/>
          <p:nvPr/>
        </p:nvSpPr>
        <p:spPr>
          <a:xfrm>
            <a:off x="2250356" y="1745332"/>
            <a:ext cx="1717945" cy="363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6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76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76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764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学生支援</a:t>
            </a:r>
            <a:endParaRPr lang="ja-JP" altLang="en-US" sz="176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26" name="テキスト ボックス 28"/>
          <p:cNvSpPr txBox="1">
            <a:spLocks noChangeArrowheads="1"/>
          </p:cNvSpPr>
          <p:nvPr/>
        </p:nvSpPr>
        <p:spPr bwMode="auto">
          <a:xfrm>
            <a:off x="4189243" y="1699954"/>
            <a:ext cx="1165831" cy="14483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algn="just" defTabSz="1008126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13" u="sng" dirty="0">
                <a:solidFill>
                  <a:prstClr val="black"/>
                </a:solidFill>
                <a:latin typeface="AR P丸ゴシック体M" charset="-128"/>
                <a:ea typeface="AR P丸ゴシック体M" charset="-128"/>
                <a:cs typeface="ＭＳ Ｐゴシック" pitchFamily="50" charset="-128"/>
              </a:rPr>
              <a:t>No.1</a:t>
            </a:r>
            <a:r>
              <a:rPr lang="en-US" altLang="ja-JP" sz="1213" dirty="0">
                <a:solidFill>
                  <a:prstClr val="black"/>
                </a:solidFill>
                <a:latin typeface="AR P丸ゴシック体M" charset="-128"/>
                <a:ea typeface="AR P丸ゴシック体M" charset="-128"/>
                <a:cs typeface="ＭＳ Ｐゴシック" pitchFamily="50" charset="-128"/>
              </a:rPr>
              <a:t> </a:t>
            </a:r>
          </a:p>
          <a:p>
            <a:pPr algn="just" defTabSz="1008126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13" u="sng" dirty="0">
                <a:solidFill>
                  <a:prstClr val="black"/>
                </a:solidFill>
                <a:latin typeface="AR P丸ゴシック体M" charset="-128"/>
                <a:ea typeface="AR P丸ゴシック体M" charset="-128"/>
                <a:cs typeface="ＭＳ Ｐゴシック" pitchFamily="50" charset="-128"/>
              </a:rPr>
              <a:t>2015.2.16</a:t>
            </a:r>
            <a:endParaRPr lang="ja-JP" altLang="ja-JP" sz="1213" dirty="0">
              <a:solidFill>
                <a:prstClr val="black"/>
              </a:solidFill>
              <a:latin typeface="Arial" pitchFamily="34" charset="0"/>
              <a:cs typeface="ＭＳ Ｐゴシック" pitchFamily="50" charset="-128"/>
            </a:endParaRPr>
          </a:p>
        </p:txBody>
      </p:sp>
      <p:pic>
        <p:nvPicPr>
          <p:cNvPr id="48" name="図 47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827" y="1313239"/>
            <a:ext cx="4525353" cy="603960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9" name="テキスト ボックス 48"/>
          <p:cNvSpPr txBox="1"/>
          <p:nvPr/>
        </p:nvSpPr>
        <p:spPr>
          <a:xfrm>
            <a:off x="7146900" y="1697449"/>
            <a:ext cx="1717465" cy="363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6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76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76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764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学生支援</a:t>
            </a:r>
            <a:endParaRPr lang="ja-JP" altLang="en-US" sz="176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テキスト ボックス 28"/>
          <p:cNvSpPr txBox="1">
            <a:spLocks noChangeArrowheads="1"/>
          </p:cNvSpPr>
          <p:nvPr/>
        </p:nvSpPr>
        <p:spPr bwMode="auto">
          <a:xfrm>
            <a:off x="9105016" y="1826295"/>
            <a:ext cx="1165831" cy="14483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algn="just" defTabSz="1008126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13" u="sng" dirty="0">
                <a:solidFill>
                  <a:prstClr val="black"/>
                </a:solidFill>
                <a:latin typeface="AR P丸ゴシック体M" charset="-128"/>
                <a:ea typeface="AR P丸ゴシック体M" charset="-128"/>
                <a:cs typeface="ＭＳ Ｐゴシック" pitchFamily="50" charset="-128"/>
              </a:rPr>
              <a:t>No.1</a:t>
            </a:r>
            <a:r>
              <a:rPr lang="en-US" altLang="ja-JP" sz="1213" dirty="0">
                <a:solidFill>
                  <a:prstClr val="black"/>
                </a:solidFill>
                <a:latin typeface="AR P丸ゴシック体M" charset="-128"/>
                <a:ea typeface="AR P丸ゴシック体M" charset="-128"/>
                <a:cs typeface="ＭＳ Ｐゴシック" pitchFamily="50" charset="-128"/>
              </a:rPr>
              <a:t> </a:t>
            </a:r>
          </a:p>
          <a:p>
            <a:pPr algn="just" defTabSz="1008126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13" u="sng" dirty="0">
                <a:solidFill>
                  <a:prstClr val="black"/>
                </a:solidFill>
                <a:latin typeface="AR P丸ゴシック体M" charset="-128"/>
                <a:ea typeface="AR P丸ゴシック体M" charset="-128"/>
                <a:cs typeface="ＭＳ Ｐゴシック" pitchFamily="50" charset="-128"/>
              </a:rPr>
              <a:t>2015.2.16</a:t>
            </a:r>
            <a:endParaRPr lang="ja-JP" altLang="ja-JP" sz="1213" dirty="0">
              <a:solidFill>
                <a:prstClr val="black"/>
              </a:solidFill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4595" y="104210"/>
            <a:ext cx="7950620" cy="965139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書き方の例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78017" y="2905998"/>
            <a:ext cx="4128392" cy="4445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―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同志社大学の</a:t>
            </a:r>
            <a:r>
              <a:rPr lang="ja-JP" altLang="en-US" sz="1800" dirty="0" err="1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障がい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学生支援ー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・種類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7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ex</a:t>
            </a:r>
            <a:r>
              <a:rPr lang="ja-JP" altLang="en-US" sz="17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）①ＰＣ通訳 ②</a:t>
            </a:r>
            <a:r>
              <a:rPr lang="en-US" altLang="ja-JP" sz="17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lang="ja-JP" altLang="en-US" sz="17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7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③移動介助など</a:t>
            </a:r>
            <a:endParaRPr lang="en-US" altLang="ja-JP" sz="17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①タイピングスキル必要。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専用のソフトがある。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</a:t>
            </a:r>
            <a:r>
              <a:rPr lang="en-US" altLang="ja-JP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1800" dirty="0" err="1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つの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役割がある。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筆記は黒のペンを使う。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③様々な種類ある。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7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（ガイドヘルプ、車いす介助など）</a:t>
            </a:r>
            <a:endParaRPr lang="en-US" altLang="ja-JP" sz="17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移動の時は安全第一で行う。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544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54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544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544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264813" y="2828532"/>
            <a:ext cx="41056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〇</a:t>
            </a:r>
            <a:r>
              <a:rPr lang="ja-JP" altLang="en-US" sz="1800" dirty="0" err="1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障がい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学生支援（同志社）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⑴種類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例・</a:t>
            </a:r>
            <a:r>
              <a:rPr lang="en-US" altLang="ja-JP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pc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通訳</a:t>
            </a:r>
            <a:endParaRPr lang="en-US" altLang="ja-JP" sz="18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→タイピングスキルいる。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専用のソフトあり。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en-US" altLang="ja-JP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→</a:t>
            </a:r>
            <a:r>
              <a:rPr lang="en-US" altLang="ja-JP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1800" dirty="0" err="1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つの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役割ある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筆記は黒ペンで。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・移動介助　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→いろんな種類ある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7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（ガイドヘルプ、車いす介助など）</a:t>
            </a:r>
            <a:endParaRPr lang="en-US" altLang="ja-JP" sz="17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移動の時は安全第一！</a:t>
            </a:r>
            <a:endParaRPr lang="en-US" altLang="ja-JP" sz="18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8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　</a:t>
            </a:r>
            <a:endParaRPr lang="en-US" altLang="ja-JP" sz="18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6224436" y="2513396"/>
            <a:ext cx="3890216" cy="36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1411212" y="2530869"/>
            <a:ext cx="3856320" cy="17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2970435" y="124179"/>
            <a:ext cx="3888433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283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endParaRPr lang="en-US" altLang="ja-JP" sz="4400" dirty="0" smtClean="0"/>
          </a:p>
          <a:p>
            <a:pPr marL="0" indent="0" algn="ctr">
              <a:buNone/>
            </a:pPr>
            <a:r>
              <a:rPr lang="ja-JP" altLang="en-US" sz="4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書き方は色々</a:t>
            </a:r>
            <a:endParaRPr kumimoji="1" lang="ja-JP" altLang="en-US" sz="4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39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0196" y="590833"/>
            <a:ext cx="9348534" cy="885542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人それぞれの認識</a:t>
            </a:r>
            <a:endParaRPr kumimoji="1" lang="ja-JP" altLang="en-US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近くの人と</a:t>
            </a:r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自筆ノートを見比べてみましょう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00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4212" y="252239"/>
            <a:ext cx="6768752" cy="88554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代筆をする上でのポイント</a:t>
            </a:r>
            <a:endParaRPr kumimoji="1" lang="ja-JP" altLang="en-US" sz="4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4212" y="1879229"/>
            <a:ext cx="9145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☆ 色使い・書き方に対する認識の仕方は人それぞれ</a:t>
            </a:r>
            <a:r>
              <a:rPr kumimoji="1"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ja-JP" altLang="en-US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70236" y="3039924"/>
            <a:ext cx="10441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➜ ノートの書き方に</a:t>
            </a:r>
            <a:endParaRPr lang="en-US" altLang="ja-JP" sz="28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lang="en-US" altLang="ja-JP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         </a:t>
            </a:r>
            <a:r>
              <a:rPr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lang="ja-JP" altLang="en-US" sz="28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正しい書き方</a:t>
            </a:r>
            <a:r>
              <a:rPr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」「</a:t>
            </a:r>
            <a:r>
              <a:rPr lang="ja-JP" altLang="en-US" sz="28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確かな答え</a:t>
            </a:r>
            <a:r>
              <a:rPr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」はない！</a:t>
            </a:r>
            <a:endParaRPr kumimoji="1" lang="ja-JP" altLang="en-US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1602284" y="4440607"/>
            <a:ext cx="1512168" cy="796223"/>
          </a:xfrm>
          <a:prstGeom prst="downArrow">
            <a:avLst>
              <a:gd name="adj1" fmla="val 59303"/>
              <a:gd name="adj2" fmla="val 56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170236" y="5652839"/>
            <a:ext cx="9001000" cy="1512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代筆で大切なこと</a:t>
            </a:r>
            <a:endParaRPr kumimoji="1" lang="en-US" altLang="ja-JP" sz="32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＝相手とコミュニケーションをとること</a:t>
            </a:r>
            <a:endParaRPr kumimoji="1" lang="ja-JP" altLang="en-US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88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257</Words>
  <Application>Microsoft Office PowerPoint</Application>
  <PresentationFormat>ユーザー設定</PresentationFormat>
  <Paragraphs>136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9" baseType="lpstr">
      <vt:lpstr>AR P丸ゴシック体M</vt:lpstr>
      <vt:lpstr>HGP創英角ｺﾞｼｯｸUB</vt:lpstr>
      <vt:lpstr>HGS創英角ｺﾞｼｯｸUB</vt:lpstr>
      <vt:lpstr>HG創英角ｺﾞｼｯｸUB</vt:lpstr>
      <vt:lpstr>ＭＳ Ｐゴシック</vt:lpstr>
      <vt:lpstr>ＭＳ ゴシック</vt:lpstr>
      <vt:lpstr>メイリオ</vt:lpstr>
      <vt:lpstr>Arial</vt:lpstr>
      <vt:lpstr>Calibri</vt:lpstr>
      <vt:lpstr>Century</vt:lpstr>
      <vt:lpstr>DaunPenh</vt:lpstr>
      <vt:lpstr>Segoe Print</vt:lpstr>
      <vt:lpstr>Times New Roman</vt:lpstr>
      <vt:lpstr>Office ​​テーマ</vt:lpstr>
      <vt:lpstr>障がい学生支援 フォローアップ勉強会</vt:lpstr>
      <vt:lpstr>サポートの種類　</vt:lpstr>
      <vt:lpstr>代筆とは…？</vt:lpstr>
      <vt:lpstr>代筆へのギモン</vt:lpstr>
      <vt:lpstr>代筆のやりかた</vt:lpstr>
      <vt:lpstr>書き方の例</vt:lpstr>
      <vt:lpstr>PowerPoint プレゼンテーション</vt:lpstr>
      <vt:lpstr>人それぞれの認識</vt:lpstr>
      <vt:lpstr>代筆をする上でのポイント</vt:lpstr>
      <vt:lpstr>PowerPoint プレゼンテーション</vt:lpstr>
      <vt:lpstr>コミュニケーションのとり方</vt:lpstr>
      <vt:lpstr>実際に代筆をしてみよう！</vt:lpstr>
      <vt:lpstr>音声２０分間</vt:lpstr>
      <vt:lpstr>振り返りとまとめ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第1回ＮＴ講座</dc:title>
  <dc:creator>小林奈央</dc:creator>
  <cp:lastModifiedBy>Gakuseishien_tsss01</cp:lastModifiedBy>
  <cp:revision>69</cp:revision>
  <cp:lastPrinted>2017-02-10T05:28:44Z</cp:lastPrinted>
  <dcterms:created xsi:type="dcterms:W3CDTF">2014-05-16T04:00:01Z</dcterms:created>
  <dcterms:modified xsi:type="dcterms:W3CDTF">2017-02-10T05:29:01Z</dcterms:modified>
</cp:coreProperties>
</file>