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"/>
  </p:notesMasterIdLst>
  <p:sldIdLst>
    <p:sldId id="261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CC"/>
    <a:srgbClr val="FFCCCC"/>
    <a:srgbClr val="FF6699"/>
    <a:srgbClr val="CC0000"/>
    <a:srgbClr val="000000"/>
    <a:srgbClr val="99FFCC"/>
    <a:srgbClr val="FFFF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>
        <p:scale>
          <a:sx n="108" d="100"/>
          <a:sy n="108" d="100"/>
        </p:scale>
        <p:origin x="-2104" y="88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1626" y="-12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A1104B8-E2DC-4E67-B7D0-649D33D9DD74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2DCA4360-8964-4C2B-B724-66ABBEA9A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102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tx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8C607B-4C40-47E1-9441-225233FFF01B}" type="datetimeFigureOut">
              <a:rPr kumimoji="1" lang="ja-JP" altLang="en-US" smtClean="0"/>
              <a:t>17/09/04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DA85C1-852A-4DFD-AAD9-5E899955E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04664" y="251520"/>
            <a:ext cx="612068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学生サポーター</a:t>
            </a:r>
            <a:r>
              <a:rPr lang="ja-JP" altLang="en-US" sz="4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募集</a:t>
            </a:r>
            <a:endParaRPr lang="ja-JP" altLang="en-US" sz="4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FF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08920" y="1020961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学生サポーター随時募集しています！！</a:t>
            </a:r>
            <a:endParaRPr kumimoji="1" lang="ja-JP" altLang="en-US" u="sng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6611" y="1541825"/>
            <a:ext cx="5976664" cy="178510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皆</a:t>
            </a:r>
            <a:r>
              <a:rPr lang="ja-JP" altLang="en-US" dirty="0" smtClean="0">
                <a:solidFill>
                  <a:schemeClr val="bg1"/>
                </a:solidFill>
              </a:rPr>
              <a:t>さんは</a:t>
            </a:r>
            <a:r>
              <a:rPr lang="ja-JP" altLang="en-US" sz="2000" dirty="0" smtClean="0">
                <a:solidFill>
                  <a:srgbClr val="FF33CC"/>
                </a:solidFill>
              </a:rPr>
              <a:t>「</a:t>
            </a:r>
            <a:r>
              <a:rPr kumimoji="1" lang="ja-JP" altLang="en-US" sz="2000" dirty="0" smtClean="0">
                <a:solidFill>
                  <a:srgbClr val="FF33CC"/>
                </a:solidFill>
              </a:rPr>
              <a:t>障害学生支援</a:t>
            </a:r>
            <a:r>
              <a:rPr kumimoji="1" lang="ja-JP" altLang="en-US" sz="2000" dirty="0" smtClean="0">
                <a:solidFill>
                  <a:srgbClr val="FF33CC"/>
                </a:solidFill>
              </a:rPr>
              <a:t>」</a:t>
            </a:r>
            <a:r>
              <a:rPr kumimoji="1" lang="ja-JP" altLang="en-US" sz="2000" dirty="0" smtClean="0">
                <a:solidFill>
                  <a:srgbClr val="FFFFFF"/>
                </a:solidFill>
              </a:rPr>
              <a:t>のことを</a:t>
            </a:r>
            <a:r>
              <a:rPr kumimoji="1" lang="ja-JP" altLang="en-US" dirty="0" smtClean="0">
                <a:solidFill>
                  <a:schemeClr val="bg1"/>
                </a:solidFill>
              </a:rPr>
              <a:t>知って</a:t>
            </a:r>
            <a:r>
              <a:rPr kumimoji="1" lang="ja-JP" altLang="en-US" dirty="0" smtClean="0">
                <a:solidFill>
                  <a:schemeClr val="bg1"/>
                </a:solidFill>
              </a:rPr>
              <a:t>いますか？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kumimoji="1" lang="en-US" altLang="ja-JP" dirty="0" smtClean="0">
                <a:solidFill>
                  <a:schemeClr val="bg1"/>
                </a:solidFill>
              </a:rPr>
              <a:t>〇〇</a:t>
            </a:r>
            <a:r>
              <a:rPr kumimoji="1" lang="ja-JP" altLang="en-US" dirty="0" smtClean="0">
                <a:solidFill>
                  <a:schemeClr val="bg1"/>
                </a:solidFill>
              </a:rPr>
              <a:t>大学</a:t>
            </a:r>
            <a:r>
              <a:rPr kumimoji="1" lang="ja-JP" altLang="en-US" dirty="0" smtClean="0">
                <a:solidFill>
                  <a:schemeClr val="bg1"/>
                </a:solidFill>
              </a:rPr>
              <a:t>では</a:t>
            </a:r>
            <a:r>
              <a:rPr kumimoji="1" lang="ja-JP" altLang="en-US" dirty="0" smtClean="0">
                <a:solidFill>
                  <a:schemeClr val="bg1"/>
                </a:solidFill>
              </a:rPr>
              <a:t>「</a:t>
            </a:r>
            <a:r>
              <a:rPr kumimoji="1" lang="en-US" altLang="ja-JP" dirty="0" smtClean="0">
                <a:solidFill>
                  <a:schemeClr val="bg1"/>
                </a:solidFill>
              </a:rPr>
              <a:t>〇〇〇〇</a:t>
            </a:r>
            <a:r>
              <a:rPr kumimoji="1" lang="ja-JP" altLang="en-US" dirty="0" smtClean="0">
                <a:solidFill>
                  <a:schemeClr val="bg1"/>
                </a:solidFill>
              </a:rPr>
              <a:t>支援</a:t>
            </a:r>
            <a:r>
              <a:rPr kumimoji="1" lang="ja-JP" altLang="en-US" dirty="0" smtClean="0">
                <a:solidFill>
                  <a:schemeClr val="bg1"/>
                </a:solidFill>
              </a:rPr>
              <a:t>ルーム」を設置し、障害や病気などの理由でなんらかの支援を</a:t>
            </a:r>
            <a:r>
              <a:rPr kumimoji="1" lang="ja-JP" altLang="en-US" dirty="0" smtClean="0">
                <a:solidFill>
                  <a:schemeClr val="bg1"/>
                </a:solidFill>
                <a:latin typeface="+mn-ea"/>
              </a:rPr>
              <a:t>必要</a:t>
            </a:r>
            <a:r>
              <a:rPr kumimoji="1" lang="ja-JP" altLang="en-US" dirty="0" smtClean="0">
                <a:solidFill>
                  <a:schemeClr val="bg1"/>
                </a:solidFill>
              </a:rPr>
              <a:t>としている学生に対して、より良く学べる教育・研究環境をつくるために大学生活の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kumimoji="1" lang="ja-JP" altLang="en-US" dirty="0" smtClean="0">
                <a:solidFill>
                  <a:schemeClr val="bg1"/>
                </a:solidFill>
              </a:rPr>
              <a:t>サポートを行っています。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175" y="3478461"/>
            <a:ext cx="910406" cy="91040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078749" y="3456307"/>
            <a:ext cx="2150381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j-ea"/>
                <a:ea typeface="+mj-ea"/>
              </a:rPr>
              <a:t>＜肢体不自由＞</a:t>
            </a:r>
            <a:endParaRPr lang="en-US" altLang="ja-JP" sz="1400" dirty="0">
              <a:latin typeface="+mj-ea"/>
              <a:ea typeface="+mj-ea"/>
            </a:endParaRPr>
          </a:p>
          <a:p>
            <a:r>
              <a:rPr kumimoji="1" lang="ja-JP" altLang="en-US" sz="1400" dirty="0" smtClean="0">
                <a:latin typeface="+mj-ea"/>
                <a:ea typeface="+mj-ea"/>
              </a:rPr>
              <a:t>移動介助　など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endParaRPr lang="en-US" altLang="ja-JP" sz="1400" dirty="0">
              <a:latin typeface="+mj-ea"/>
              <a:ea typeface="+mj-ea"/>
            </a:endParaRPr>
          </a:p>
          <a:p>
            <a:r>
              <a:rPr kumimoji="1" lang="ja-JP" altLang="en-US" sz="1400" dirty="0" smtClean="0">
                <a:latin typeface="+mj-ea"/>
                <a:ea typeface="+mj-ea"/>
              </a:rPr>
              <a:t>＜その他＞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支援ルームに関わる業務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12" y="3478461"/>
            <a:ext cx="568008" cy="86409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653136" y="3456307"/>
            <a:ext cx="1990962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＜視覚障害＞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対面朗読</a:t>
            </a:r>
            <a:endParaRPr lang="en-US" altLang="ja-JP" sz="1400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ガイドヘルプ</a:t>
            </a:r>
            <a:endParaRPr kumimoji="1"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書籍テキストデーター化</a:t>
            </a:r>
            <a:endParaRPr lang="en-US" altLang="ja-JP" sz="1400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な</a:t>
            </a:r>
            <a:r>
              <a:rPr kumimoji="1" lang="ja-JP" altLang="en-US" sz="1400" dirty="0">
                <a:latin typeface="+mn-ea"/>
              </a:rPr>
              <a:t>ど</a:t>
            </a:r>
            <a:endParaRPr kumimoji="1" lang="en-US" altLang="ja-JP" sz="1400" dirty="0" smtClean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0712" y="4860032"/>
            <a:ext cx="1648128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n-ea"/>
              </a:rPr>
              <a:t>＜聴覚障害＞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ノートテイク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パソコン文字通訳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文字起こし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字幕</a:t>
            </a:r>
            <a:r>
              <a:rPr lang="ja-JP" altLang="en-US" sz="1400" dirty="0">
                <a:latin typeface="+mn-ea"/>
              </a:rPr>
              <a:t>付</a:t>
            </a:r>
            <a:r>
              <a:rPr lang="ja-JP" altLang="en-US" sz="1400" dirty="0" smtClean="0">
                <a:latin typeface="+mn-ea"/>
              </a:rPr>
              <a:t>け</a:t>
            </a:r>
            <a:endParaRPr lang="en-US" altLang="ja-JP" sz="1400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な</a:t>
            </a:r>
            <a:r>
              <a:rPr kumimoji="1" lang="ja-JP" altLang="en-US" sz="1400" dirty="0">
                <a:latin typeface="+mn-ea"/>
              </a:rPr>
              <a:t>ど</a:t>
            </a:r>
            <a:endParaRPr kumimoji="1" lang="en-US" altLang="ja-JP" sz="1400" dirty="0" smtClean="0">
              <a:latin typeface="+mn-ea"/>
            </a:endParaRPr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642" y="5113987"/>
            <a:ext cx="1615546" cy="100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フローチャート : 代替処理 19"/>
          <p:cNvSpPr/>
          <p:nvPr/>
        </p:nvSpPr>
        <p:spPr>
          <a:xfrm>
            <a:off x="2137671" y="4768729"/>
            <a:ext cx="2016224" cy="255221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パソコン文字通訳の様子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61566" y="5806048"/>
            <a:ext cx="120739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学生サポーター</a:t>
            </a:r>
            <a:endParaRPr kumimoji="1" lang="ja-JP" altLang="en-US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68033" y="5755732"/>
            <a:ext cx="1034693" cy="332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聴覚障害学生</a:t>
            </a:r>
            <a:r>
              <a:rPr kumimoji="1" lang="ja-JP" altLang="en-US" sz="1500" b="1" dirty="0" smtClean="0">
                <a:latin typeface="DotumChe" panose="020B0609000101010101" pitchFamily="49" charset="-127"/>
                <a:ea typeface="DotumChe" panose="020B0609000101010101" pitchFamily="49" charset="-127"/>
              </a:rPr>
              <a:t>　　</a:t>
            </a:r>
            <a:endParaRPr kumimoji="1" lang="ja-JP" altLang="en-US" sz="1500" b="1" dirty="0"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02726" y="5783362"/>
            <a:ext cx="243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＊学生サポーターによる支援は、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有償のサポート　（アルバイト）です。</a:t>
            </a:r>
            <a:endParaRPr kumimoji="1" lang="ja-JP" altLang="en-US" sz="12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2123" y="6336923"/>
            <a:ext cx="6545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サポーターは支援ごとに説明会や講座を受講してもらいます。</a:t>
            </a:r>
            <a:r>
              <a:rPr lang="ja-JP" altLang="en-US" sz="1600" b="1" dirty="0" smtClean="0"/>
              <a:t>知識や技術は説明会等で、基礎から学んでもらえるので安心です</a:t>
            </a:r>
            <a:r>
              <a:rPr lang="ja-JP" altLang="en-US" sz="1600" b="1" dirty="0" smtClean="0"/>
              <a:t>。</a:t>
            </a:r>
            <a:r>
              <a:rPr lang="en-US" altLang="ja-JP" sz="1600" b="1" dirty="0" smtClean="0"/>
              <a:t>〇〇</a:t>
            </a:r>
            <a:r>
              <a:rPr lang="ja-JP" altLang="en-US" sz="1600" b="1" dirty="0" smtClean="0"/>
              <a:t>大学</a:t>
            </a:r>
            <a:r>
              <a:rPr lang="ja-JP" altLang="en-US" sz="1600" b="1" dirty="0" smtClean="0"/>
              <a:t>で共に学ぶ学生として、ともに学べる環境づくりへのご協力をお願い致します。</a:t>
            </a:r>
            <a:endParaRPr kumimoji="1" lang="ja-JP" altLang="en-US" sz="16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4112" y="7245197"/>
            <a:ext cx="6603771" cy="1762021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endParaRPr lang="en-US" altLang="ja-JP" sz="1400" dirty="0">
              <a:solidFill>
                <a:schemeClr val="accent4">
                  <a:lumMod val="50000"/>
                </a:schemeClr>
              </a:solidFill>
              <a:uFill>
                <a:solidFill>
                  <a:schemeClr val="bg1"/>
                </a:solidFill>
              </a:uFill>
              <a:latin typeface="CRPＣ＆Ｇブーケ04" pitchFamily="2" charset="-128"/>
              <a:ea typeface="ＤＨＰ平成ゴシックW5" pitchFamily="2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1400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〇〇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大学   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〇〇〇〇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支援センター　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〇〇〇〇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支援</a:t>
            </a:r>
            <a:r>
              <a:rPr lang="ja-JP" altLang="en-US" sz="1400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ルー</a:t>
            </a:r>
            <a:r>
              <a:rPr lang="en-US" altLang="ja-JP" sz="1400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latin typeface="CRPＣ＆Ｇブーケ04" pitchFamily="2" charset="-128"/>
                <a:ea typeface="ＤＨＰ平成ゴシックW5" pitchFamily="2" charset="-128"/>
              </a:rPr>
              <a:t>   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　　　</a:t>
            </a:r>
            <a:endParaRPr lang="en-US" altLang="ja-JP" sz="1400" dirty="0">
              <a:solidFill>
                <a:schemeClr val="accent4">
                  <a:lumMod val="50000"/>
                </a:schemeClr>
              </a:solidFill>
              <a:latin typeface="CRPＣ＆Ｇブーケ04" pitchFamily="2" charset="-128"/>
              <a:ea typeface="ＤＨＰ平成ゴシックW5" pitchFamily="2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場所：　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〇〇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キャンパス　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〇〇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構内</a:t>
            </a:r>
            <a:r>
              <a:rPr lang="ja-JP" altLang="en-US" sz="12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　</a:t>
            </a:r>
            <a:r>
              <a:rPr lang="ja-JP" altLang="en-US" sz="1400" dirty="0" smtClean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＊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latin typeface="CRPＣ＆Ｇブーケ04" pitchFamily="2" charset="-128"/>
                <a:ea typeface="ＤＨＰ平成ゴシックW5" pitchFamily="2" charset="-128"/>
              </a:rPr>
              <a:t>＊＊＊＊＊館＊階     </a:t>
            </a:r>
            <a:endParaRPr lang="en-US" altLang="ja-JP" sz="1400" dirty="0">
              <a:solidFill>
                <a:schemeClr val="accent4">
                  <a:lumMod val="50000"/>
                </a:schemeClr>
              </a:solidFill>
              <a:latin typeface="CRPＣ＆Ｇブーケ04" pitchFamily="2" charset="-128"/>
              <a:ea typeface="ＤＨＰ平成ゴシックW5" pitchFamily="2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 smtClean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　</a:t>
            </a:r>
            <a:r>
              <a:rPr lang="en-US" altLang="ja-JP" sz="1400" dirty="0" smtClean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http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://www.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****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.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******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-</a:t>
            </a:r>
            <a:r>
              <a:rPr lang="en-US" altLang="ja-JP" sz="1400" dirty="0" err="1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u.ac.jp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/</a:t>
            </a:r>
            <a:r>
              <a:rPr lang="ja-JP" altLang="en-US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*******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  </a:t>
            </a:r>
            <a:endParaRPr lang="en-US" altLang="ja-JP" sz="1400" dirty="0" smtClean="0">
              <a:solidFill>
                <a:schemeClr val="accent4">
                  <a:lumMod val="50000"/>
                </a:schemeClr>
              </a:solidFill>
              <a:ea typeface="CRＣ＆Ｇブーケ04" pitchFamily="2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 smtClean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　</a:t>
            </a:r>
            <a:r>
              <a:rPr lang="en-US" altLang="ja-JP" sz="1400" dirty="0" smtClean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TEL 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: ***-***-****                </a:t>
            </a:r>
            <a:endParaRPr lang="en-US" altLang="ja-JP" sz="1400" dirty="0" smtClean="0">
              <a:solidFill>
                <a:schemeClr val="accent4">
                  <a:lumMod val="50000"/>
                </a:schemeClr>
              </a:solidFill>
              <a:ea typeface="CRＣ＆Ｇブーケ04" pitchFamily="2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 smtClean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　</a:t>
            </a:r>
            <a:r>
              <a:rPr lang="en-US" altLang="ja-JP" sz="1400" dirty="0" smtClean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E</a:t>
            </a:r>
            <a:r>
              <a:rPr lang="en-US" altLang="ja-JP" sz="1400" dirty="0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-Mail : *********@****.***.*****-*.</a:t>
            </a:r>
            <a:r>
              <a:rPr lang="en-US" altLang="ja-JP" sz="1400" dirty="0" err="1">
                <a:solidFill>
                  <a:schemeClr val="accent4">
                    <a:lumMod val="50000"/>
                  </a:schemeClr>
                </a:solidFill>
                <a:ea typeface="CRＣ＆Ｇブーケ04" pitchFamily="2" charset="-128"/>
              </a:rPr>
              <a:t>ac.jp</a:t>
            </a:r>
            <a:endParaRPr lang="en-US" altLang="ja-JP" sz="1400" dirty="0">
              <a:solidFill>
                <a:schemeClr val="accent4">
                  <a:lumMod val="50000"/>
                </a:schemeClr>
              </a:solidFill>
              <a:ea typeface="CRＣ＆Ｇブーケ04" pitchFamily="2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8355" y="7190750"/>
            <a:ext cx="1940787" cy="33357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bg1"/>
            </a:solidFill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rgbClr val="A5D028">
                <a:shade val="25000"/>
                <a:satMod val="180000"/>
              </a:srgbClr>
            </a:contourClr>
          </a:sp3d>
        </p:spPr>
        <p:txBody>
          <a:bodyPr wrap="square" lIns="147472" tIns="73736" rIns="147472" bIns="73736" rtlCol="0">
            <a:spAutoFit/>
          </a:bodyPr>
          <a:lstStyle/>
          <a:p>
            <a:pPr algn="ctr">
              <a:defRPr/>
            </a:pPr>
            <a:r>
              <a:rPr kumimoji="0" lang="ja-JP" altLang="en-US" sz="1200" b="1" kern="0" dirty="0">
                <a:solidFill>
                  <a:schemeClr val="bg1"/>
                </a:solidFill>
                <a:latin typeface="ＤＨＰ平成ゴシックW5" pitchFamily="50" charset="-128"/>
                <a:ea typeface="ＤＨＰ平成ゴシックW5" pitchFamily="50" charset="-128"/>
              </a:rPr>
              <a:t>応募・お問い合わせ先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57" y="7534768"/>
            <a:ext cx="1594327" cy="1353345"/>
          </a:xfrm>
          <a:prstGeom prst="rect">
            <a:avLst/>
          </a:prstGeom>
          <a:noFill/>
          <a:ln w="9525">
            <a:solidFill>
              <a:srgbClr val="3DB1A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4653136" y="4896338"/>
            <a:ext cx="19634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FF00"/>
                </a:solidFill>
              </a:rPr>
              <a:t>新規サポーター</a:t>
            </a:r>
            <a:endParaRPr kumimoji="1" lang="en-US" altLang="ja-JP" sz="2000" dirty="0" smtClean="0">
              <a:solidFill>
                <a:srgbClr val="FFFF00"/>
              </a:solidFill>
            </a:endParaRPr>
          </a:p>
          <a:p>
            <a:r>
              <a:rPr kumimoji="1" lang="ja-JP" altLang="en-US" sz="2000" dirty="0" smtClean="0">
                <a:solidFill>
                  <a:srgbClr val="FFFF00"/>
                </a:solidFill>
              </a:rPr>
              <a:t>大歓迎☆☆</a:t>
            </a:r>
            <a:endParaRPr kumimoji="1" lang="ja-JP" altLang="en-US" sz="2000" dirty="0">
              <a:solidFill>
                <a:srgbClr val="FFFF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445224" y="7812360"/>
            <a:ext cx="1008112" cy="7920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地図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159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1137</TotalTime>
  <Words>191</Words>
  <Application>Microsoft Macintosh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障害のある学生のための修学支援  学生サポーター募集    ～聴覚障害のある学生へのノートテイク支援～</dc:title>
  <dc:creator>s-sien 007</dc:creator>
  <cp:lastModifiedBy>障害学生支援ルーム</cp:lastModifiedBy>
  <cp:revision>67</cp:revision>
  <cp:lastPrinted>2016-08-05T01:21:56Z</cp:lastPrinted>
  <dcterms:created xsi:type="dcterms:W3CDTF">2014-07-22T07:00:22Z</dcterms:created>
  <dcterms:modified xsi:type="dcterms:W3CDTF">2017-09-04T10:52:59Z</dcterms:modified>
</cp:coreProperties>
</file>